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61" r:id="rId2"/>
    <p:sldId id="262" r:id="rId3"/>
    <p:sldId id="303" r:id="rId4"/>
    <p:sldId id="305" r:id="rId5"/>
    <p:sldId id="265" r:id="rId6"/>
    <p:sldId id="288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4" r:id="rId15"/>
    <p:sldId id="315" r:id="rId16"/>
    <p:sldId id="316" r:id="rId17"/>
    <p:sldId id="317" r:id="rId18"/>
    <p:sldId id="321" r:id="rId19"/>
    <p:sldId id="318" r:id="rId20"/>
    <p:sldId id="319" r:id="rId21"/>
    <p:sldId id="268" r:id="rId22"/>
    <p:sldId id="290" r:id="rId23"/>
    <p:sldId id="272" r:id="rId24"/>
    <p:sldId id="293" r:id="rId25"/>
    <p:sldId id="284" r:id="rId26"/>
    <p:sldId id="30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0" autoAdjust="0"/>
    <p:restoredTop sz="94669" autoAdjust="0"/>
  </p:normalViewPr>
  <p:slideViewPr>
    <p:cSldViewPr>
      <p:cViewPr>
        <p:scale>
          <a:sx n="73" d="100"/>
          <a:sy n="73" d="100"/>
        </p:scale>
        <p:origin x="-109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C1A2A2-DBD9-47EE-9555-51151DD4F0E5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3D5A6A-5408-49D8-93AE-975DB8FA5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6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50B21-99C2-4C15-A7CB-7475DF270D4F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C2A7-C63B-4C55-9DCD-5B5E3C4E8B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576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50B21-99C2-4C15-A7CB-7475DF270D4F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C2A7-C63B-4C55-9DCD-5B5E3C4E8B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717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50B21-99C2-4C15-A7CB-7475DF270D4F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C2A7-C63B-4C55-9DCD-5B5E3C4E8B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60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50B21-99C2-4C15-A7CB-7475DF270D4F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C2A7-C63B-4C55-9DCD-5B5E3C4E8B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48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50B21-99C2-4C15-A7CB-7475DF270D4F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C2A7-C63B-4C55-9DCD-5B5E3C4E8B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912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50B21-99C2-4C15-A7CB-7475DF270D4F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C2A7-C63B-4C55-9DCD-5B5E3C4E8B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379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50B21-99C2-4C15-A7CB-7475DF270D4F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C2A7-C63B-4C55-9DCD-5B5E3C4E8B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564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50B21-99C2-4C15-A7CB-7475DF270D4F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C2A7-C63B-4C55-9DCD-5B5E3C4E8B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368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50B21-99C2-4C15-A7CB-7475DF270D4F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C2A7-C63B-4C55-9DCD-5B5E3C4E8B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682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50B21-99C2-4C15-A7CB-7475DF270D4F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C2A7-C63B-4C55-9DCD-5B5E3C4E8B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18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50B21-99C2-4C15-A7CB-7475DF270D4F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C2A7-C63B-4C55-9DCD-5B5E3C4E8B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75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50B21-99C2-4C15-A7CB-7475DF270D4F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4C2A7-C63B-4C55-9DCD-5B5E3C4E8B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276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gif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gif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microsoft.com/office/2007/relationships/hdphoto" Target="../media/hdphoto1.wdp"/><Relationship Id="rId7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microsoft.com/office/2007/relationships/hdphoto" Target="../media/hdphoto1.wdp"/><Relationship Id="rId7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gif"/><Relationship Id="rId5" Type="http://schemas.microsoft.com/office/2007/relationships/hdphoto" Target="../media/hdphoto2.wdp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gif"/><Relationship Id="rId5" Type="http://schemas.microsoft.com/office/2007/relationships/hdphoto" Target="../media/hdphoto2.wdp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gif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gif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" y="9448"/>
            <a:ext cx="9144000" cy="684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332656"/>
            <a:ext cx="7128792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4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Городской </a:t>
            </a:r>
          </a:p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практический семинар</a:t>
            </a:r>
            <a:endParaRPr lang="ru-RU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3912" y="4356094"/>
            <a:ext cx="77298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«Игровые формы и методы работы на начальном этапе обучения </a:t>
            </a:r>
          </a:p>
          <a:p>
            <a:pPr algn="ctr"/>
            <a:r>
              <a:rPr lang="ru-RU" sz="3600" b="1" dirty="0" smtClean="0"/>
              <a:t>игре в шахматы»</a:t>
            </a:r>
            <a:endParaRPr lang="ru-RU"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https://look.com.ua/pic/201705/1440x900/look.com.ua-2111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147" y="2589116"/>
            <a:ext cx="2702744" cy="16892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8131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548680"/>
            <a:ext cx="748883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Король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872119"/>
            <a:ext cx="76328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Запомни: король всех главней, всех важней,</a:t>
            </a:r>
          </a:p>
          <a:p>
            <a:pPr algn="ctr"/>
            <a:r>
              <a:rPr lang="ru-RU" sz="2800" b="1" dirty="0"/>
              <a:t>Н</a:t>
            </a:r>
            <a:r>
              <a:rPr lang="ru-RU" sz="2800" b="1" dirty="0" smtClean="0"/>
              <a:t>ет </a:t>
            </a:r>
            <a:r>
              <a:rPr lang="ru-RU" sz="2800" b="1" dirty="0"/>
              <a:t>в шахматном войске важнее вождей</a:t>
            </a:r>
            <a:r>
              <a:rPr lang="ru-RU" sz="2800" b="1" dirty="0" smtClean="0"/>
              <a:t>!</a:t>
            </a:r>
          </a:p>
          <a:p>
            <a:pPr algn="ctr"/>
            <a:r>
              <a:rPr lang="ru-RU" sz="2800" b="1" dirty="0"/>
              <a:t>Король в дебюте — трусоват,</a:t>
            </a:r>
          </a:p>
          <a:p>
            <a:pPr algn="ctr"/>
            <a:r>
              <a:rPr lang="ru-RU" sz="2800" b="1" dirty="0"/>
              <a:t>Чуть что — и сразу рокировка.</a:t>
            </a:r>
          </a:p>
          <a:p>
            <a:pPr algn="ctr"/>
            <a:r>
              <a:rPr lang="ru-RU" sz="2800" b="1" dirty="0"/>
              <a:t>А под конец и он — солдат,</a:t>
            </a:r>
          </a:p>
          <a:p>
            <a:pPr algn="ctr"/>
            <a:r>
              <a:rPr lang="ru-RU" sz="2800" b="1" dirty="0"/>
              <a:t>Воюет не спеша, но ловко.</a:t>
            </a:r>
          </a:p>
          <a:p>
            <a:endParaRPr lang="ru-RU" sz="2800" b="1" dirty="0" smtClean="0"/>
          </a:p>
          <a:p>
            <a:endParaRPr lang="ru-RU" sz="2800" b="1" dirty="0"/>
          </a:p>
          <a:p>
            <a:endParaRPr lang="ru-RU" sz="2800" b="1" dirty="0" smtClean="0"/>
          </a:p>
          <a:p>
            <a:endParaRPr lang="ru-RU" sz="2800" b="1" dirty="0"/>
          </a:p>
        </p:txBody>
      </p:sp>
      <p:pic>
        <p:nvPicPr>
          <p:cNvPr id="4098" name="Picture 2" descr="C:\Users\Наталья\Desktop\Семинар Шахматы 10-13.02.24\Шахм фигуры\Король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341" y="2924944"/>
            <a:ext cx="1362075" cy="340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415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548680"/>
            <a:ext cx="748883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872119"/>
            <a:ext cx="76328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Конь – коварная фигура.</a:t>
            </a:r>
            <a:br>
              <a:rPr lang="ru-RU" sz="2800" b="1" dirty="0"/>
            </a:br>
            <a:r>
              <a:rPr lang="ru-RU" sz="2800" b="1" dirty="0"/>
              <a:t>У него своя натура.</a:t>
            </a:r>
            <a:br>
              <a:rPr lang="ru-RU" sz="2800" b="1" dirty="0"/>
            </a:br>
            <a:r>
              <a:rPr lang="ru-RU" sz="2800" b="1" dirty="0"/>
              <a:t>Прыг да скок, и сразу в бок, </a:t>
            </a:r>
            <a:br>
              <a:rPr lang="ru-RU" sz="2800" b="1" dirty="0"/>
            </a:br>
            <a:r>
              <a:rPr lang="ru-RU" sz="2800" b="1" dirty="0"/>
              <a:t>Через головы прыжок!</a:t>
            </a:r>
            <a:br>
              <a:rPr lang="ru-RU" sz="2800" b="1" dirty="0"/>
            </a:br>
            <a:r>
              <a:rPr lang="ru-RU" sz="2800" b="1" dirty="0"/>
              <a:t>Делает такой кульбит-</a:t>
            </a:r>
            <a:br>
              <a:rPr lang="ru-RU" sz="2800" b="1" dirty="0"/>
            </a:br>
            <a:r>
              <a:rPr lang="ru-RU" sz="2800" b="1" dirty="0"/>
              <a:t>Взвиться в небо норовит!</a:t>
            </a:r>
            <a:br>
              <a:rPr lang="ru-RU" sz="2800" b="1" dirty="0"/>
            </a:br>
            <a:r>
              <a:rPr lang="ru-RU" sz="2800" b="1" dirty="0"/>
              <a:t>Вот стоял на поле белом,</a:t>
            </a:r>
            <a:br>
              <a:rPr lang="ru-RU" sz="2800" b="1" dirty="0"/>
            </a:br>
            <a:r>
              <a:rPr lang="ru-RU" sz="2800" b="1" dirty="0"/>
              <a:t>Перепрыгнул между делом-</a:t>
            </a:r>
            <a:br>
              <a:rPr lang="ru-RU" sz="2800" b="1" dirty="0"/>
            </a:br>
            <a:r>
              <a:rPr lang="ru-RU" sz="2800" b="1" dirty="0"/>
              <a:t>Поле чёрное под ним.</a:t>
            </a:r>
            <a:br>
              <a:rPr lang="ru-RU" sz="2800" b="1" dirty="0"/>
            </a:br>
            <a:r>
              <a:rPr lang="ru-RU" sz="2800" b="1" dirty="0"/>
              <a:t>За конём следи чужим!</a:t>
            </a:r>
          </a:p>
        </p:txBody>
      </p:sp>
      <p:pic>
        <p:nvPicPr>
          <p:cNvPr id="5122" name="Picture 2" descr="C:\Users\Наталья\Desktop\Семинар Шахматы 10-13.02.24\Шахм фигуры\Конь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487" y="3284984"/>
            <a:ext cx="1884929" cy="298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17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548680"/>
            <a:ext cx="748883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Пешка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872119"/>
            <a:ext cx="777686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А пехота, как </a:t>
            </a:r>
            <a:r>
              <a:rPr lang="ru-RU" sz="2800" b="1" dirty="0" smtClean="0"/>
              <a:t>всегда! Впереди </a:t>
            </a:r>
            <a:r>
              <a:rPr lang="ru-RU" sz="2800" b="1" dirty="0"/>
              <a:t>идёт она!</a:t>
            </a:r>
            <a:br>
              <a:rPr lang="ru-RU" sz="2800" b="1" dirty="0"/>
            </a:br>
            <a:r>
              <a:rPr lang="ru-RU" sz="2800" b="1" dirty="0"/>
              <a:t>Пешка с пешкою </a:t>
            </a:r>
            <a:r>
              <a:rPr lang="ru-RU" sz="2800" b="1" dirty="0" smtClean="0"/>
              <a:t>плечом </a:t>
            </a:r>
          </a:p>
          <a:p>
            <a:pPr algn="ctr"/>
            <a:r>
              <a:rPr lang="ru-RU" sz="2800" b="1" dirty="0" smtClean="0"/>
              <a:t>Движутся </a:t>
            </a:r>
            <a:r>
              <a:rPr lang="ru-RU" sz="2800" b="1" dirty="0"/>
              <a:t>всегда ладком.</a:t>
            </a:r>
            <a:br>
              <a:rPr lang="ru-RU" sz="2800" b="1" dirty="0"/>
            </a:br>
            <a:r>
              <a:rPr lang="ru-RU" sz="2800" b="1" dirty="0"/>
              <a:t>Все мечтают, как </a:t>
            </a:r>
            <a:r>
              <a:rPr lang="ru-RU" sz="2800" b="1" dirty="0" smtClean="0"/>
              <a:t>одна, дослужиться </a:t>
            </a:r>
            <a:r>
              <a:rPr lang="ru-RU" sz="2800" b="1" dirty="0"/>
              <a:t>до ферзя!</a:t>
            </a:r>
            <a:br>
              <a:rPr lang="ru-RU" sz="2800" b="1" dirty="0"/>
            </a:br>
            <a:r>
              <a:rPr lang="ru-RU" sz="2800" b="1" dirty="0"/>
              <a:t>Одному лишь я не рад </a:t>
            </a:r>
            <a:r>
              <a:rPr lang="ru-RU" sz="2800" b="1" dirty="0" smtClean="0"/>
              <a:t>–ей </a:t>
            </a:r>
            <a:r>
              <a:rPr lang="ru-RU" sz="2800" b="1" dirty="0"/>
              <a:t>нельзя ходить назад.</a:t>
            </a:r>
            <a:br>
              <a:rPr lang="ru-RU" sz="2800" b="1" dirty="0"/>
            </a:br>
            <a:r>
              <a:rPr lang="ru-RU" sz="2800" b="1" dirty="0"/>
              <a:t>Ходит прямо, рубит в </a:t>
            </a:r>
            <a:r>
              <a:rPr lang="ru-RU" sz="2800" b="1" dirty="0" smtClean="0"/>
              <a:t>бок,</a:t>
            </a:r>
            <a:r>
              <a:rPr lang="ru-RU" sz="2800" b="1" dirty="0"/>
              <a:t> </a:t>
            </a:r>
            <a:r>
              <a:rPr lang="ru-RU" sz="2800" b="1" dirty="0" smtClean="0"/>
              <a:t>не </a:t>
            </a:r>
            <a:r>
              <a:rPr lang="ru-RU" sz="2800" b="1" dirty="0"/>
              <a:t>бывает ход широк.</a:t>
            </a:r>
            <a:br>
              <a:rPr lang="ru-RU" sz="2800" b="1" dirty="0"/>
            </a:br>
            <a:r>
              <a:rPr lang="ru-RU" sz="2800" b="1" dirty="0"/>
              <a:t>Лишь однажды, первым ходом,</a:t>
            </a:r>
            <a:br>
              <a:rPr lang="ru-RU" sz="2800" b="1" dirty="0"/>
            </a:br>
            <a:r>
              <a:rPr lang="ru-RU" sz="2800" b="1" dirty="0"/>
              <a:t>Через клетку переходит.</a:t>
            </a:r>
            <a:br>
              <a:rPr lang="ru-RU" sz="2800" b="1" dirty="0"/>
            </a:br>
            <a:r>
              <a:rPr lang="ru-RU" sz="2800" b="1" dirty="0"/>
              <a:t>На проходе может </a:t>
            </a:r>
            <a:r>
              <a:rPr lang="ru-RU" sz="2800" b="1" dirty="0" smtClean="0"/>
              <a:t>сбить. </a:t>
            </a:r>
          </a:p>
          <a:p>
            <a:pPr algn="ctr"/>
            <a:r>
              <a:rPr lang="ru-RU" sz="2800" b="1" dirty="0" smtClean="0"/>
              <a:t>Будут </a:t>
            </a:r>
            <a:r>
              <a:rPr lang="ru-RU" sz="2800" b="1" dirty="0"/>
              <a:t>знать куда ходить!</a:t>
            </a:r>
          </a:p>
        </p:txBody>
      </p:sp>
      <p:pic>
        <p:nvPicPr>
          <p:cNvPr id="6146" name="Picture 2" descr="C:\Users\Наталья\Desktop\Семинар Шахматы 10-13.02.24\Шахм фигуры\Пешк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7" y="4581049"/>
            <a:ext cx="969963" cy="169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3512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548680"/>
            <a:ext cx="748883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Ценность фигур</a:t>
            </a:r>
          </a:p>
        </p:txBody>
      </p:sp>
      <p:pic>
        <p:nvPicPr>
          <p:cNvPr id="5" name="Рисунок 4" descr="C:\Users\Наталья\Desktop\ценность фигур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412776"/>
            <a:ext cx="5328592" cy="47525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5492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lum bright="2000"/>
          </a:blip>
          <a:srcRect b="10369"/>
          <a:stretch>
            <a:fillRect/>
          </a:stretch>
        </p:blipFill>
        <p:spPr bwMode="auto">
          <a:xfrm>
            <a:off x="75639" y="763632"/>
            <a:ext cx="7715304" cy="5822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91880" y="214291"/>
            <a:ext cx="4780554" cy="100013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BD9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«Шахматная</a:t>
            </a:r>
            <a:endParaRPr lang="ru-RU" sz="3600" b="1" dirty="0">
              <a:solidFill>
                <a:srgbClr val="7BD92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1880" y="1196752"/>
            <a:ext cx="5366400" cy="1512168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7BD9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физкультминутка»</a:t>
            </a:r>
            <a:endParaRPr lang="ru-RU" sz="3600" b="1" dirty="0">
              <a:solidFill>
                <a:srgbClr val="F6980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Рамка 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58"/>
            </a:avLst>
          </a:prstGeom>
          <a:solidFill>
            <a:srgbClr val="7BD925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3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698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Защищаем Короля</a:t>
            </a:r>
            <a:endParaRPr lang="ru-RU" sz="3600" b="1" dirty="0">
              <a:solidFill>
                <a:srgbClr val="F6980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latin typeface="Arial Black" pitchFamily="34" charset="0"/>
                <a:cs typeface="Aharoni" pitchFamily="2" charset="-79"/>
              </a:rPr>
              <a:t>Быстро встала вся пехота – </a:t>
            </a:r>
            <a:r>
              <a:rPr lang="ru-RU" sz="2000" b="1" i="1" dirty="0">
                <a:latin typeface="Arial Black" pitchFamily="34" charset="0"/>
                <a:cs typeface="Aharoni" pitchFamily="2" charset="-79"/>
              </a:rPr>
              <a:t>(шагают на месте)</a:t>
            </a:r>
          </a:p>
          <a:p>
            <a:pPr marL="0" indent="0">
              <a:buNone/>
            </a:pPr>
            <a:endParaRPr lang="ru-RU" sz="2400" b="1" dirty="0" smtClean="0">
              <a:latin typeface="Arial Black" pitchFamily="34" charset="0"/>
              <a:cs typeface="Aharoni" pitchFamily="2" charset="-79"/>
            </a:endParaRPr>
          </a:p>
          <a:p>
            <a:pPr marL="0" indent="0">
              <a:buNone/>
            </a:pPr>
            <a:r>
              <a:rPr lang="ru-RU" sz="2400" b="1" dirty="0" smtClean="0">
                <a:latin typeface="Arial Black" pitchFamily="34" charset="0"/>
                <a:cs typeface="Aharoni" pitchFamily="2" charset="-79"/>
              </a:rPr>
              <a:t>Защищают </a:t>
            </a:r>
            <a:r>
              <a:rPr lang="ru-RU" sz="2400" b="1" dirty="0">
                <a:latin typeface="Arial Black" pitchFamily="34" charset="0"/>
                <a:cs typeface="Aharoni" pitchFamily="2" charset="-79"/>
              </a:rPr>
              <a:t>короля – </a:t>
            </a:r>
            <a:r>
              <a:rPr lang="ru-RU" sz="2000" b="1" i="1" dirty="0">
                <a:latin typeface="Arial Black" pitchFamily="34" charset="0"/>
                <a:cs typeface="Aharoni" pitchFamily="2" charset="-79"/>
              </a:rPr>
              <a:t>(похлопывание у себя на </a:t>
            </a:r>
            <a:r>
              <a:rPr lang="ru-RU" sz="2000" b="1" i="1" dirty="0" smtClean="0">
                <a:latin typeface="Arial Black" pitchFamily="34" charset="0"/>
                <a:cs typeface="Aharoni" pitchFamily="2" charset="-79"/>
              </a:rPr>
              <a:t>                груди </a:t>
            </a:r>
            <a:r>
              <a:rPr lang="ru-RU" sz="2000" b="1" i="1" dirty="0">
                <a:latin typeface="Arial Black" pitchFamily="34" charset="0"/>
                <a:cs typeface="Aharoni" pitchFamily="2" charset="-79"/>
              </a:rPr>
              <a:t>руками крест на крест)</a:t>
            </a:r>
          </a:p>
          <a:p>
            <a:pPr marL="0" indent="0">
              <a:buNone/>
            </a:pPr>
            <a:endParaRPr lang="ru-RU" sz="2400" b="1" dirty="0" smtClean="0">
              <a:latin typeface="Arial Black" pitchFamily="34" charset="0"/>
              <a:cs typeface="Aharoni" pitchFamily="2" charset="-79"/>
            </a:endParaRPr>
          </a:p>
          <a:p>
            <a:pPr marL="0" indent="0">
              <a:buNone/>
            </a:pPr>
            <a:r>
              <a:rPr lang="ru-RU" sz="2400" b="1" dirty="0" smtClean="0">
                <a:latin typeface="Arial Black" pitchFamily="34" charset="0"/>
                <a:cs typeface="Aharoni" pitchFamily="2" charset="-79"/>
              </a:rPr>
              <a:t>Только </a:t>
            </a:r>
            <a:r>
              <a:rPr lang="ru-RU" sz="2400" b="1" dirty="0">
                <a:latin typeface="Arial Black" pitchFamily="34" charset="0"/>
                <a:cs typeface="Aharoni" pitchFamily="2" charset="-79"/>
              </a:rPr>
              <a:t>в бой им всем охота – </a:t>
            </a:r>
            <a:r>
              <a:rPr lang="ru-RU" sz="2000" b="1" i="1" dirty="0">
                <a:latin typeface="Arial Black" pitchFamily="34" charset="0"/>
                <a:cs typeface="Aharoni" pitchFamily="2" charset="-79"/>
              </a:rPr>
              <a:t>(бег на месте)</a:t>
            </a:r>
          </a:p>
          <a:p>
            <a:pPr marL="0" indent="0">
              <a:buNone/>
            </a:pPr>
            <a:endParaRPr lang="ru-RU" sz="2400" b="1" dirty="0" smtClean="0">
              <a:latin typeface="Arial Black" pitchFamily="34" charset="0"/>
              <a:cs typeface="Aharoni" pitchFamily="2" charset="-79"/>
            </a:endParaRPr>
          </a:p>
          <a:p>
            <a:pPr marL="0" indent="0">
              <a:buNone/>
            </a:pPr>
            <a:r>
              <a:rPr lang="ru-RU" sz="2400" b="1" dirty="0" smtClean="0">
                <a:latin typeface="Arial Black" pitchFamily="34" charset="0"/>
                <a:cs typeface="Aharoni" pitchFamily="2" charset="-79"/>
              </a:rPr>
              <a:t>Начинается </a:t>
            </a:r>
            <a:r>
              <a:rPr lang="ru-RU" sz="2400" b="1" dirty="0">
                <a:latin typeface="Arial Black" pitchFamily="34" charset="0"/>
                <a:cs typeface="Aharoni" pitchFamily="2" charset="-79"/>
              </a:rPr>
              <a:t>игра – </a:t>
            </a:r>
            <a:r>
              <a:rPr lang="ru-RU" sz="2000" b="1" i="1" dirty="0">
                <a:latin typeface="Arial Black" pitchFamily="34" charset="0"/>
                <a:cs typeface="Aharoni" pitchFamily="2" charset="-79"/>
              </a:rPr>
              <a:t>(прыжки на месте).</a:t>
            </a:r>
          </a:p>
          <a:p>
            <a:endParaRPr lang="ru-RU" sz="2400" b="1" dirty="0">
              <a:latin typeface="Verdana" pitchFamily="34" charset="0"/>
              <a:ea typeface="Verdana" pitchFamily="34" charset="0"/>
              <a:cs typeface="Aharoni" pitchFamily="2" charset="-79"/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58"/>
            </a:avLst>
          </a:prstGeom>
          <a:solidFill>
            <a:srgbClr val="7BD925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t="10080" b="5040"/>
          <a:stretch>
            <a:fillRect/>
          </a:stretch>
        </p:blipFill>
        <p:spPr bwMode="auto">
          <a:xfrm>
            <a:off x="7500958" y="5429264"/>
            <a:ext cx="1428750" cy="1212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9744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698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Шахматная прогулка</a:t>
            </a:r>
            <a:endParaRPr lang="ru-RU" sz="3600" b="1" dirty="0">
              <a:solidFill>
                <a:srgbClr val="F6980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8820472" cy="54006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latin typeface="Arial Black" pitchFamily="34" charset="0"/>
              </a:rPr>
              <a:t>Раз, два, три, четыре, пять</a:t>
            </a:r>
            <a:r>
              <a:rPr lang="ru-RU" sz="2000" dirty="0" smtClean="0">
                <a:latin typeface="Arial Black" pitchFamily="34" charset="0"/>
              </a:rPr>
              <a:t>!</a:t>
            </a:r>
            <a:r>
              <a:rPr lang="ru-RU" sz="1600" i="1" dirty="0" smtClean="0">
                <a:latin typeface="Arial Black" pitchFamily="34" charset="0"/>
              </a:rPr>
              <a:t>         (маршируют)</a:t>
            </a:r>
            <a:r>
              <a:rPr lang="ru-RU" sz="2000" dirty="0">
                <a:latin typeface="Arial Black" pitchFamily="34" charset="0"/>
              </a:rPr>
              <a:t/>
            </a:r>
            <a:br>
              <a:rPr lang="ru-RU" sz="2000" dirty="0">
                <a:latin typeface="Arial Black" pitchFamily="34" charset="0"/>
              </a:rPr>
            </a:br>
            <a:r>
              <a:rPr lang="ru-RU" sz="2000" dirty="0">
                <a:latin typeface="Arial Black" pitchFamily="34" charset="0"/>
              </a:rPr>
              <a:t>Вышли пешки погулять!          </a:t>
            </a:r>
            <a:br>
              <a:rPr lang="ru-RU" sz="2000" dirty="0">
                <a:latin typeface="Arial Black" pitchFamily="34" charset="0"/>
              </a:rPr>
            </a:br>
            <a:r>
              <a:rPr lang="ru-RU" sz="2000" dirty="0">
                <a:latin typeface="Arial Black" pitchFamily="34" charset="0"/>
              </a:rPr>
              <a:t>Король на месте, по привычке</a:t>
            </a:r>
            <a:r>
              <a:rPr lang="ru-RU" sz="1600" i="1" dirty="0">
                <a:latin typeface="Arial Black" pitchFamily="34" charset="0"/>
              </a:rPr>
              <a:t>, </a:t>
            </a:r>
            <a:r>
              <a:rPr lang="ru-RU" sz="1600" i="1" dirty="0" smtClean="0">
                <a:latin typeface="Arial Black" pitchFamily="34" charset="0"/>
              </a:rPr>
              <a:t>(остановились, вытянулись)</a:t>
            </a:r>
            <a:r>
              <a:rPr lang="ru-RU" sz="2000" dirty="0">
                <a:latin typeface="Arial Black" pitchFamily="34" charset="0"/>
              </a:rPr>
              <a:t/>
            </a:r>
            <a:br>
              <a:rPr lang="ru-RU" sz="2000" dirty="0">
                <a:latin typeface="Arial Black" pitchFamily="34" charset="0"/>
              </a:rPr>
            </a:br>
            <a:r>
              <a:rPr lang="ru-RU" sz="2000" dirty="0">
                <a:latin typeface="Arial Black" pitchFamily="34" charset="0"/>
              </a:rPr>
              <a:t>А куда ему спешить?          </a:t>
            </a:r>
            <a:r>
              <a:rPr lang="ru-RU" sz="1600" i="1" dirty="0" smtClean="0">
                <a:latin typeface="Arial Black" pitchFamily="34" charset="0"/>
              </a:rPr>
              <a:t> </a:t>
            </a:r>
            <a:r>
              <a:rPr lang="ru-RU" sz="1600" i="1" dirty="0">
                <a:latin typeface="Arial Black" pitchFamily="34" charset="0"/>
              </a:rPr>
              <a:t>(разводят руки, пожимают плечами)</a:t>
            </a:r>
            <a:r>
              <a:rPr lang="ru-RU" sz="2000" dirty="0">
                <a:latin typeface="Arial Black" pitchFamily="34" charset="0"/>
              </a:rPr>
              <a:t/>
            </a:r>
            <a:br>
              <a:rPr lang="ru-RU" sz="2000" dirty="0">
                <a:latin typeface="Arial Black" pitchFamily="34" charset="0"/>
              </a:rPr>
            </a:br>
            <a:r>
              <a:rPr lang="ru-RU" sz="2000" dirty="0">
                <a:latin typeface="Arial Black" pitchFamily="34" charset="0"/>
              </a:rPr>
              <a:t>Прыгнет конь! Подковы звяк!    </a:t>
            </a:r>
            <a:r>
              <a:rPr lang="ru-RU" sz="1600" i="1" dirty="0" smtClean="0">
                <a:latin typeface="Arial Black" pitchFamily="34" charset="0"/>
              </a:rPr>
              <a:t>(2 прыжка,  маршируют)</a:t>
            </a:r>
            <a:r>
              <a:rPr lang="ru-RU" sz="2000" dirty="0">
                <a:latin typeface="Arial Black" pitchFamily="34" charset="0"/>
              </a:rPr>
              <a:t/>
            </a:r>
            <a:br>
              <a:rPr lang="ru-RU" sz="2000" dirty="0">
                <a:latin typeface="Arial Black" pitchFamily="34" charset="0"/>
              </a:rPr>
            </a:br>
            <a:r>
              <a:rPr lang="ru-RU" sz="2000" dirty="0">
                <a:latin typeface="Arial Black" pitchFamily="34" charset="0"/>
              </a:rPr>
              <a:t>Необычен каждый шаг!           </a:t>
            </a:r>
            <a:r>
              <a:rPr lang="ru-RU" sz="1600" i="1" dirty="0">
                <a:latin typeface="Arial Black" pitchFamily="34" charset="0"/>
              </a:rPr>
              <a:t>  </a:t>
            </a:r>
            <a:r>
              <a:rPr lang="ru-RU" sz="1600" i="1" dirty="0" smtClean="0">
                <a:latin typeface="Arial Black" pitchFamily="34" charset="0"/>
              </a:rPr>
              <a:t>(маршируют)</a:t>
            </a:r>
            <a:r>
              <a:rPr lang="ru-RU" sz="2000" dirty="0">
                <a:latin typeface="Arial Black" pitchFamily="34" charset="0"/>
              </a:rPr>
              <a:t/>
            </a:r>
            <a:br>
              <a:rPr lang="ru-RU" sz="2000" dirty="0">
                <a:latin typeface="Arial Black" pitchFamily="34" charset="0"/>
              </a:rPr>
            </a:br>
            <a:r>
              <a:rPr lang="ru-RU" sz="2000" dirty="0">
                <a:latin typeface="Arial Black" pitchFamily="34" charset="0"/>
              </a:rPr>
              <a:t>А ладья упряма,                </a:t>
            </a:r>
            <a:r>
              <a:rPr lang="ru-RU" sz="1600" i="1" dirty="0">
                <a:latin typeface="Arial Black" pitchFamily="34" charset="0"/>
              </a:rPr>
              <a:t>     </a:t>
            </a:r>
            <a:r>
              <a:rPr lang="ru-RU" sz="1600" i="1" dirty="0" smtClean="0">
                <a:latin typeface="Arial Black" pitchFamily="34" charset="0"/>
              </a:rPr>
              <a:t>(руки на пояс, повороты туловища</a:t>
            </a:r>
            <a:r>
              <a:rPr lang="ru-RU" sz="2000" dirty="0">
                <a:latin typeface="Arial Black" pitchFamily="34" charset="0"/>
              </a:rPr>
              <a:t/>
            </a:r>
            <a:br>
              <a:rPr lang="ru-RU" sz="2000" dirty="0">
                <a:latin typeface="Arial Black" pitchFamily="34" charset="0"/>
              </a:rPr>
            </a:br>
            <a:r>
              <a:rPr lang="ru-RU" sz="2000" dirty="0">
                <a:latin typeface="Arial Black" pitchFamily="34" charset="0"/>
              </a:rPr>
              <a:t>Ходит только прямо!                  </a:t>
            </a:r>
            <a:r>
              <a:rPr lang="ru-RU" sz="1600" i="1" dirty="0">
                <a:latin typeface="Arial Black" pitchFamily="34" charset="0"/>
              </a:rPr>
              <a:t>   </a:t>
            </a:r>
            <a:r>
              <a:rPr lang="ru-RU" sz="1600" i="1" dirty="0" smtClean="0">
                <a:latin typeface="Arial Black" pitchFamily="34" charset="0"/>
              </a:rPr>
              <a:t>(руки вперёд</a:t>
            </a:r>
            <a:r>
              <a:rPr lang="ru-RU" sz="1600" i="1" dirty="0">
                <a:latin typeface="Arial Black" pitchFamily="34" charset="0"/>
              </a:rPr>
              <a:t>)</a:t>
            </a:r>
            <a:r>
              <a:rPr lang="ru-RU" sz="2000" dirty="0">
                <a:latin typeface="Arial Black" pitchFamily="34" charset="0"/>
              </a:rPr>
              <a:t/>
            </a:r>
            <a:br>
              <a:rPr lang="ru-RU" sz="2000" dirty="0">
                <a:latin typeface="Arial Black" pitchFamily="34" charset="0"/>
              </a:rPr>
            </a:br>
            <a:r>
              <a:rPr lang="ru-RU" sz="2000" dirty="0">
                <a:latin typeface="Arial Black" pitchFamily="34" charset="0"/>
              </a:rPr>
              <a:t>Все фигуры встали стеной,      </a:t>
            </a:r>
            <a:r>
              <a:rPr lang="ru-RU" sz="1600" i="1" dirty="0">
                <a:latin typeface="Arial Black" pitchFamily="34" charset="0"/>
              </a:rPr>
              <a:t>  </a:t>
            </a:r>
            <a:r>
              <a:rPr lang="ru-RU" sz="1600" i="1" dirty="0" smtClean="0">
                <a:latin typeface="Arial Black" pitchFamily="34" charset="0"/>
              </a:rPr>
              <a:t>(руки в стороны)</a:t>
            </a:r>
            <a:r>
              <a:rPr lang="ru-RU" sz="2400" dirty="0">
                <a:latin typeface="Arial Black" pitchFamily="34" charset="0"/>
              </a:rPr>
              <a:t/>
            </a:r>
            <a:br>
              <a:rPr lang="ru-RU" sz="2400" dirty="0">
                <a:latin typeface="Arial Black" pitchFamily="34" charset="0"/>
              </a:rPr>
            </a:br>
            <a:r>
              <a:rPr lang="ru-RU" sz="2000" dirty="0">
                <a:latin typeface="Arial Black" pitchFamily="34" charset="0"/>
              </a:rPr>
              <a:t>Им начинать этот сказочный </a:t>
            </a:r>
            <a:r>
              <a:rPr lang="ru-RU" sz="2000" dirty="0" smtClean="0">
                <a:latin typeface="Arial Black" pitchFamily="34" charset="0"/>
              </a:rPr>
              <a:t>бой </a:t>
            </a:r>
            <a:r>
              <a:rPr lang="ru-RU" sz="1600" i="1" dirty="0" smtClean="0">
                <a:latin typeface="Arial Black" pitchFamily="34" charset="0"/>
              </a:rPr>
              <a:t>(удары руками вперед поочередно)</a:t>
            </a:r>
            <a:r>
              <a:rPr lang="ru-RU" sz="2400" dirty="0">
                <a:latin typeface="Arial Black" pitchFamily="34" charset="0"/>
              </a:rPr>
              <a:t/>
            </a:r>
            <a:br>
              <a:rPr lang="ru-RU" sz="2400" dirty="0">
                <a:latin typeface="Arial Black" pitchFamily="34" charset="0"/>
              </a:rPr>
            </a:br>
            <a:endParaRPr lang="ru-RU" sz="2400" dirty="0">
              <a:latin typeface="Arial Black" pitchFamily="34" charset="0"/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58"/>
            </a:avLst>
          </a:prstGeom>
          <a:solidFill>
            <a:srgbClr val="7BD925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20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698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Зарядка для пешек</a:t>
            </a:r>
            <a:endParaRPr lang="ru-RU" sz="3600" b="1" dirty="0">
              <a:solidFill>
                <a:srgbClr val="F6980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400" dirty="0">
                <a:latin typeface="Arial Black" pitchFamily="34" charset="0"/>
              </a:rPr>
              <a:t>Ну- ка, пешки, </a:t>
            </a:r>
            <a:r>
              <a:rPr lang="ru-RU" sz="2400" dirty="0" smtClean="0">
                <a:latin typeface="Arial Black" pitchFamily="34" charset="0"/>
              </a:rPr>
              <a:t>поиграем,        </a:t>
            </a:r>
            <a:r>
              <a:rPr lang="ru-RU" sz="2000" i="1" dirty="0" smtClean="0">
                <a:latin typeface="Arial Black" pitchFamily="34" charset="0"/>
              </a:rPr>
              <a:t>(маршируют)</a:t>
            </a:r>
            <a:r>
              <a:rPr lang="ru-RU" sz="2400" dirty="0">
                <a:latin typeface="Arial Black" pitchFamily="34" charset="0"/>
              </a:rPr>
              <a:t/>
            </a:r>
            <a:br>
              <a:rPr lang="ru-RU" sz="2400" dirty="0">
                <a:latin typeface="Arial Black" pitchFamily="34" charset="0"/>
              </a:rPr>
            </a:br>
            <a:r>
              <a:rPr lang="ru-RU" sz="2400" dirty="0">
                <a:latin typeface="Arial Black" pitchFamily="34" charset="0"/>
              </a:rPr>
              <a:t>Головой мы </a:t>
            </a:r>
            <a:r>
              <a:rPr lang="ru-RU" sz="2400" dirty="0" smtClean="0">
                <a:latin typeface="Arial Black" pitchFamily="34" charset="0"/>
              </a:rPr>
              <a:t>повращаем         </a:t>
            </a:r>
            <a:r>
              <a:rPr lang="ru-RU" sz="2000" i="1" dirty="0" smtClean="0">
                <a:latin typeface="Arial Black" pitchFamily="34" charset="0"/>
              </a:rPr>
              <a:t>(повороты головой в стороны</a:t>
            </a:r>
            <a:r>
              <a:rPr lang="ru-RU" sz="2400" dirty="0">
                <a:latin typeface="Arial Black" pitchFamily="34" charset="0"/>
              </a:rPr>
              <a:t/>
            </a:r>
            <a:br>
              <a:rPr lang="ru-RU" sz="2400" dirty="0">
                <a:latin typeface="Arial Black" pitchFamily="34" charset="0"/>
              </a:rPr>
            </a:br>
            <a:r>
              <a:rPr lang="ru-RU" sz="2400" dirty="0">
                <a:latin typeface="Arial Black" pitchFamily="34" charset="0"/>
              </a:rPr>
              <a:t>Вправо – влево, а потом  </a:t>
            </a:r>
            <a:r>
              <a:rPr lang="ru-RU" sz="2400" dirty="0" smtClean="0">
                <a:latin typeface="Arial Black" pitchFamily="34" charset="0"/>
              </a:rPr>
              <a:t>        </a:t>
            </a:r>
            <a:r>
              <a:rPr lang="ru-RU" sz="2000" b="1" i="1" dirty="0" smtClean="0">
                <a:latin typeface="Arial Black" pitchFamily="34" charset="0"/>
              </a:rPr>
              <a:t>(наклоны головой</a:t>
            </a:r>
            <a:r>
              <a:rPr lang="ru-RU" sz="2000" b="1" i="1" dirty="0">
                <a:latin typeface="Arial Black" pitchFamily="34" charset="0"/>
              </a:rPr>
              <a:t>)</a:t>
            </a:r>
            <a:r>
              <a:rPr lang="ru-RU" sz="2400" dirty="0">
                <a:latin typeface="Arial Black" pitchFamily="34" charset="0"/>
              </a:rPr>
              <a:t/>
            </a:r>
            <a:br>
              <a:rPr lang="ru-RU" sz="2400" dirty="0">
                <a:latin typeface="Arial Black" pitchFamily="34" charset="0"/>
              </a:rPr>
            </a:br>
            <a:r>
              <a:rPr lang="ru-RU" sz="2400" dirty="0">
                <a:latin typeface="Arial Black" pitchFamily="34" charset="0"/>
              </a:rPr>
              <a:t>Наши ножки </a:t>
            </a:r>
            <a:r>
              <a:rPr lang="ru-RU" sz="2400" dirty="0" smtClean="0">
                <a:latin typeface="Arial Black" pitchFamily="34" charset="0"/>
              </a:rPr>
              <a:t>разомнём</a:t>
            </a:r>
            <a:r>
              <a:rPr lang="ru-RU" sz="2400" dirty="0">
                <a:latin typeface="Arial Black" pitchFamily="34" charset="0"/>
              </a:rPr>
              <a:t>  </a:t>
            </a:r>
            <a:r>
              <a:rPr lang="ru-RU" sz="2400" dirty="0" smtClean="0">
                <a:latin typeface="Arial Black" pitchFamily="34" charset="0"/>
              </a:rPr>
              <a:t>         </a:t>
            </a:r>
            <a:r>
              <a:rPr lang="ru-RU" sz="2200" i="1" dirty="0" smtClean="0">
                <a:latin typeface="Arial Black" pitchFamily="34" charset="0"/>
              </a:rPr>
              <a:t>(хлопают по коленям)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400" dirty="0" smtClean="0">
                <a:latin typeface="Arial Black" pitchFamily="34" charset="0"/>
              </a:rPr>
              <a:t>3- </a:t>
            </a:r>
            <a:r>
              <a:rPr lang="ru-RU" sz="2400" dirty="0">
                <a:latin typeface="Arial Black" pitchFamily="34" charset="0"/>
              </a:rPr>
              <a:t>4, приседаем</a:t>
            </a:r>
            <a:r>
              <a:rPr lang="ru-RU" sz="2400" dirty="0" smtClean="0">
                <a:latin typeface="Arial Black" pitchFamily="34" charset="0"/>
              </a:rPr>
              <a:t>,                       </a:t>
            </a:r>
            <a:r>
              <a:rPr lang="ru-RU" sz="2200" i="1" dirty="0" smtClean="0">
                <a:latin typeface="Arial Black" pitchFamily="34" charset="0"/>
              </a:rPr>
              <a:t>(приседают)</a:t>
            </a:r>
            <a:r>
              <a:rPr lang="ru-RU" sz="2400" dirty="0">
                <a:latin typeface="Arial Black" pitchFamily="34" charset="0"/>
              </a:rPr>
              <a:t/>
            </a:r>
            <a:br>
              <a:rPr lang="ru-RU" sz="2400" dirty="0">
                <a:latin typeface="Arial Black" pitchFamily="34" charset="0"/>
              </a:rPr>
            </a:br>
            <a:r>
              <a:rPr lang="ru-RU" sz="2400" dirty="0">
                <a:latin typeface="Arial Black" pitchFamily="34" charset="0"/>
              </a:rPr>
              <a:t>1,2,3 – на месте </a:t>
            </a:r>
            <a:r>
              <a:rPr lang="ru-RU" sz="2400" dirty="0" smtClean="0">
                <a:latin typeface="Arial Black" pitchFamily="34" charset="0"/>
              </a:rPr>
              <a:t>шаг.                </a:t>
            </a:r>
            <a:r>
              <a:rPr lang="ru-RU" sz="2200" i="1" dirty="0" smtClean="0">
                <a:latin typeface="Arial Black" pitchFamily="34" charset="0"/>
              </a:rPr>
              <a:t>(маршируют)</a:t>
            </a:r>
            <a:r>
              <a:rPr lang="ru-RU" sz="2400" dirty="0">
                <a:latin typeface="Arial Black" pitchFamily="34" charset="0"/>
              </a:rPr>
              <a:t/>
            </a:r>
            <a:br>
              <a:rPr lang="ru-RU" sz="2400" dirty="0">
                <a:latin typeface="Arial Black" pitchFamily="34" charset="0"/>
              </a:rPr>
            </a:br>
            <a:r>
              <a:rPr lang="ru-RU" sz="2400" dirty="0">
                <a:latin typeface="Arial Black" pitchFamily="34" charset="0"/>
              </a:rPr>
              <a:t>Встали пешки дружно в ряд.</a:t>
            </a:r>
            <a:br>
              <a:rPr lang="ru-RU" sz="2400" dirty="0">
                <a:latin typeface="Arial Black" pitchFamily="34" charset="0"/>
              </a:rPr>
            </a:br>
            <a:r>
              <a:rPr lang="ru-RU" sz="2400" dirty="0">
                <a:latin typeface="Arial Black" pitchFamily="34" charset="0"/>
              </a:rPr>
              <a:t>Мы размялись от </a:t>
            </a:r>
            <a:r>
              <a:rPr lang="ru-RU" sz="2400" dirty="0" smtClean="0">
                <a:latin typeface="Arial Black" pitchFamily="34" charset="0"/>
              </a:rPr>
              <a:t>души,         </a:t>
            </a:r>
            <a:r>
              <a:rPr lang="ru-RU" sz="2200" i="1" dirty="0" smtClean="0">
                <a:latin typeface="Arial Black" pitchFamily="34" charset="0"/>
              </a:rPr>
              <a:t>(руки через стороны                                  вверх и вниз)</a:t>
            </a:r>
            <a:r>
              <a:rPr lang="ru-RU" sz="2400" dirty="0">
                <a:latin typeface="Arial Black" pitchFamily="34" charset="0"/>
              </a:rPr>
              <a:t/>
            </a:r>
            <a:br>
              <a:rPr lang="ru-RU" sz="2400" dirty="0">
                <a:latin typeface="Arial Black" pitchFamily="34" charset="0"/>
              </a:rPr>
            </a:br>
            <a:r>
              <a:rPr lang="ru-RU" sz="2400" dirty="0">
                <a:latin typeface="Arial Black" pitchFamily="34" charset="0"/>
              </a:rPr>
              <a:t>За столы мы вновь </a:t>
            </a:r>
            <a:r>
              <a:rPr lang="ru-RU" sz="2400" dirty="0" smtClean="0">
                <a:latin typeface="Arial Black" pitchFamily="34" charset="0"/>
              </a:rPr>
              <a:t>спешим</a:t>
            </a:r>
            <a:r>
              <a:rPr lang="ru-RU" sz="2200" i="1" dirty="0" smtClean="0">
                <a:latin typeface="Arial Black" pitchFamily="34" charset="0"/>
              </a:rPr>
              <a:t>  (садятся </a:t>
            </a:r>
            <a:r>
              <a:rPr lang="ru-RU" sz="2200" i="1" dirty="0">
                <a:latin typeface="Arial Black" pitchFamily="34" charset="0"/>
              </a:rPr>
              <a:t>за столы)  </a:t>
            </a:r>
          </a:p>
          <a:p>
            <a:endParaRPr lang="ru-RU" sz="1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58"/>
            </a:avLst>
          </a:prstGeom>
          <a:solidFill>
            <a:srgbClr val="7BD925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 t="10080" b="5040"/>
          <a:stretch>
            <a:fillRect/>
          </a:stretch>
        </p:blipFill>
        <p:spPr bwMode="auto">
          <a:xfrm>
            <a:off x="7500958" y="5429264"/>
            <a:ext cx="1428750" cy="1212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7627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" y="9448"/>
            <a:ext cx="9144000" cy="684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332656"/>
            <a:ext cx="7128792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4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Городской </a:t>
            </a:r>
          </a:p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практический семинар</a:t>
            </a:r>
            <a:endParaRPr lang="ru-RU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3912" y="4356094"/>
            <a:ext cx="77298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«Игровые формы и методы работы на начальном этапе обучения </a:t>
            </a:r>
          </a:p>
          <a:p>
            <a:pPr algn="ctr"/>
            <a:r>
              <a:rPr lang="ru-RU" sz="3600" b="1" dirty="0" smtClean="0"/>
              <a:t>игре в шахматы»</a:t>
            </a:r>
            <a:endParaRPr lang="ru-RU"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https://look.com.ua/pic/201705/1440x900/look.com.ua-2111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147" y="2589116"/>
            <a:ext cx="2702744" cy="16892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3447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85" y="-172391"/>
            <a:ext cx="9144000" cy="68485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7038" y="404664"/>
            <a:ext cx="802315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Начальная стадия 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шахматной партии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74239" y="5026620"/>
            <a:ext cx="5112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420888"/>
            <a:ext cx="2819179" cy="830997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endParaRPr lang="ru-RU" sz="4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77933" y="871105"/>
            <a:ext cx="1573309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15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,,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228184" y="1802129"/>
            <a:ext cx="1584176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1500" b="1" dirty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</a:p>
        </p:txBody>
      </p:sp>
      <p:sp>
        <p:nvSpPr>
          <p:cNvPr id="20" name="Текст 2"/>
          <p:cNvSpPr txBox="1">
            <a:spLocks/>
          </p:cNvSpPr>
          <p:nvPr/>
        </p:nvSpPr>
        <p:spPr bwMode="auto">
          <a:xfrm>
            <a:off x="1174239" y="1662752"/>
            <a:ext cx="6768752" cy="2990384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19266" y="2001698"/>
            <a:ext cx="2000250" cy="2068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3" descr="http://im4-tub-ru.yandex.net/i?id=402092804-20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1892954"/>
            <a:ext cx="1616075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6" name="Прямая соединительная линия 5"/>
          <p:cNvCxnSpPr/>
          <p:nvPr/>
        </p:nvCxnSpPr>
        <p:spPr>
          <a:xfrm flipH="1">
            <a:off x="6660232" y="2204864"/>
            <a:ext cx="792088" cy="115212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http://isrchess.com/picture/gifs/gif29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472" y="4869160"/>
            <a:ext cx="289560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087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548680"/>
            <a:ext cx="748883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Расстановка фигур на шахматном поле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07704" y="2828836"/>
            <a:ext cx="61206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/>
              <a:t>Доску правильно клади,</a:t>
            </a:r>
          </a:p>
          <a:p>
            <a:r>
              <a:rPr lang="ru-RU" sz="4000" b="1" dirty="0"/>
              <a:t>На углы всегда гляди,</a:t>
            </a:r>
          </a:p>
          <a:p>
            <a:r>
              <a:rPr lang="ru-RU" sz="4000" b="1" dirty="0"/>
              <a:t>Чтоб у правого угла</a:t>
            </a:r>
          </a:p>
          <a:p>
            <a:r>
              <a:rPr lang="ru-RU" sz="4000" b="1" dirty="0"/>
              <a:t>Клетка белая была!</a:t>
            </a:r>
          </a:p>
        </p:txBody>
      </p:sp>
    </p:spTree>
    <p:extLst>
      <p:ext uri="{BB962C8B-B14F-4D97-AF65-F5344CB8AC3E}">
        <p14:creationId xmlns:p14="http://schemas.microsoft.com/office/powerpoint/2010/main" val="1040545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85" y="-172391"/>
            <a:ext cx="9144000" cy="68485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7038" y="404664"/>
            <a:ext cx="802315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Начальная стадия  шахматной партии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74239" y="5026620"/>
            <a:ext cx="5112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ДЕБЮТ </a:t>
            </a:r>
            <a:endParaRPr lang="ru-RU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420888"/>
            <a:ext cx="2819179" cy="830997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endParaRPr lang="ru-RU" sz="4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77933" y="871105"/>
            <a:ext cx="1573309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15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,,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228184" y="1802129"/>
            <a:ext cx="1584176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1500" b="1" dirty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</a:p>
        </p:txBody>
      </p:sp>
      <p:sp>
        <p:nvSpPr>
          <p:cNvPr id="20" name="Текст 2"/>
          <p:cNvSpPr txBox="1">
            <a:spLocks/>
          </p:cNvSpPr>
          <p:nvPr/>
        </p:nvSpPr>
        <p:spPr bwMode="auto">
          <a:xfrm>
            <a:off x="1174239" y="1662752"/>
            <a:ext cx="6768752" cy="2990384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19266" y="2001698"/>
            <a:ext cx="2000250" cy="2068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3" descr="http://im4-tub-ru.yandex.net/i?id=402092804-20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1892954"/>
            <a:ext cx="1616075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6" name="Прямая соединительная линия 5"/>
          <p:cNvCxnSpPr/>
          <p:nvPr/>
        </p:nvCxnSpPr>
        <p:spPr>
          <a:xfrm flipH="1">
            <a:off x="6660232" y="2204864"/>
            <a:ext cx="792088" cy="115212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http://isrchess.com/picture/gifs/gif29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472" y="4869160"/>
            <a:ext cx="289560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6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" y="0"/>
            <a:ext cx="9144000" cy="6848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01472" y="404664"/>
            <a:ext cx="751430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Середина шахматной партии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35696" y="5373216"/>
            <a:ext cx="55840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420888"/>
            <a:ext cx="2819179" cy="830997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endParaRPr lang="ru-RU" sz="4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32240" y="913800"/>
            <a:ext cx="180020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15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,,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90707" y="2673215"/>
            <a:ext cx="15841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9600" b="1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ТТ</a:t>
            </a:r>
            <a:endParaRPr lang="ru-RU" sz="9600" b="1" dirty="0">
              <a:ln/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Текст 2"/>
          <p:cNvSpPr txBox="1">
            <a:spLocks/>
          </p:cNvSpPr>
          <p:nvPr/>
        </p:nvSpPr>
        <p:spPr bwMode="auto">
          <a:xfrm>
            <a:off x="1331640" y="1496472"/>
            <a:ext cx="6768752" cy="2746403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1" name="Picture 2" descr="C:\Documents and Settings\user\Рабочий стол\для шахмат рисунки\рис 18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91" t="6516" r="19382" b="6516"/>
          <a:stretch>
            <a:fillRect/>
          </a:stretch>
        </p:blipFill>
        <p:spPr bwMode="auto">
          <a:xfrm>
            <a:off x="1747518" y="2673215"/>
            <a:ext cx="1216025" cy="130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6" descr="http://im8-tub-ru.yandex.net/i?id=18707013-20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2364989"/>
            <a:ext cx="1013161" cy="14198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177" y="2476786"/>
            <a:ext cx="1262062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Овал 13"/>
          <p:cNvSpPr/>
          <p:nvPr/>
        </p:nvSpPr>
        <p:spPr>
          <a:xfrm>
            <a:off x="2267744" y="3517326"/>
            <a:ext cx="488278" cy="21187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2724150" y="2930416"/>
            <a:ext cx="0" cy="64293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7072858" y="2869673"/>
            <a:ext cx="739502" cy="560806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Содержимое 12" descr="Шахматы Gamesdealer Турнамент 6 54х27х6 см 4.jpg"/>
          <p:cNvPicPr>
            <a:picLocks noChangeAspect="1"/>
          </p:cNvPicPr>
          <p:nvPr/>
        </p:nvPicPr>
        <p:blipFill>
          <a:blip r:embed="rId7" cstate="print"/>
          <a:srcRect t="50674"/>
          <a:stretch>
            <a:fillRect/>
          </a:stretch>
        </p:blipFill>
        <p:spPr bwMode="auto">
          <a:xfrm>
            <a:off x="7322103" y="5606979"/>
            <a:ext cx="1210337" cy="6895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Содержимое 12" descr="Шахматы Gamesdealer Турнамент 6 54х27х6 см 4.jpg"/>
          <p:cNvPicPr>
            <a:picLocks noChangeAspect="1"/>
          </p:cNvPicPr>
          <p:nvPr/>
        </p:nvPicPr>
        <p:blipFill>
          <a:blip r:embed="rId8" cstate="print"/>
          <a:srcRect b="48564"/>
          <a:stretch>
            <a:fillRect/>
          </a:stretch>
        </p:blipFill>
        <p:spPr bwMode="auto">
          <a:xfrm>
            <a:off x="678478" y="5630160"/>
            <a:ext cx="1157218" cy="6663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6473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" y="0"/>
            <a:ext cx="9144000" cy="6848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01465" y="404664"/>
            <a:ext cx="751430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Середина шахматной партии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35696" y="5373216"/>
            <a:ext cx="55840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МИТТЕЛЬШПИЛЬ </a:t>
            </a:r>
            <a:endParaRPr lang="ru-RU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420888"/>
            <a:ext cx="2819179" cy="830997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endParaRPr lang="ru-RU" sz="4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32240" y="913800"/>
            <a:ext cx="180020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15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,,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90707" y="2673215"/>
            <a:ext cx="15841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9600" b="1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ТТ</a:t>
            </a:r>
            <a:endParaRPr lang="ru-RU" sz="9600" b="1" dirty="0">
              <a:ln/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Текст 2"/>
          <p:cNvSpPr txBox="1">
            <a:spLocks/>
          </p:cNvSpPr>
          <p:nvPr/>
        </p:nvSpPr>
        <p:spPr bwMode="auto">
          <a:xfrm>
            <a:off x="1331640" y="1496472"/>
            <a:ext cx="6768752" cy="2746403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1" name="Picture 2" descr="C:\Documents and Settings\user\Рабочий стол\для шахмат рисунки\рис 18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91" t="6516" r="19382" b="6516"/>
          <a:stretch>
            <a:fillRect/>
          </a:stretch>
        </p:blipFill>
        <p:spPr bwMode="auto">
          <a:xfrm>
            <a:off x="1747518" y="2673215"/>
            <a:ext cx="1216025" cy="130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6" descr="http://im8-tub-ru.yandex.net/i?id=18707013-20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2364989"/>
            <a:ext cx="1013161" cy="14198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177" y="2476786"/>
            <a:ext cx="1262062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Овал 13"/>
          <p:cNvSpPr/>
          <p:nvPr/>
        </p:nvSpPr>
        <p:spPr>
          <a:xfrm>
            <a:off x="2267744" y="3517326"/>
            <a:ext cx="488278" cy="21187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2724150" y="2930416"/>
            <a:ext cx="0" cy="64293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7072858" y="2869673"/>
            <a:ext cx="739502" cy="560806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Содержимое 12" descr="Шахматы Gamesdealer Турнамент 6 54х27х6 см 4.jpg"/>
          <p:cNvPicPr>
            <a:picLocks noChangeAspect="1"/>
          </p:cNvPicPr>
          <p:nvPr/>
        </p:nvPicPr>
        <p:blipFill>
          <a:blip r:embed="rId7" cstate="print"/>
          <a:srcRect t="50674"/>
          <a:stretch>
            <a:fillRect/>
          </a:stretch>
        </p:blipFill>
        <p:spPr bwMode="auto">
          <a:xfrm>
            <a:off x="7322103" y="5606979"/>
            <a:ext cx="1210337" cy="6895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Содержимое 12" descr="Шахматы Gamesdealer Турнамент 6 54х27х6 см 4.jpg"/>
          <p:cNvPicPr>
            <a:picLocks noChangeAspect="1"/>
          </p:cNvPicPr>
          <p:nvPr/>
        </p:nvPicPr>
        <p:blipFill>
          <a:blip r:embed="rId8" cstate="print"/>
          <a:srcRect b="48564"/>
          <a:stretch>
            <a:fillRect/>
          </a:stretch>
        </p:blipFill>
        <p:spPr bwMode="auto">
          <a:xfrm>
            <a:off x="678478" y="5630160"/>
            <a:ext cx="1157218" cy="6663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467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872" y="23021"/>
            <a:ext cx="9242872" cy="68485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403112"/>
            <a:ext cx="820891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Окончание шахматной партии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420888"/>
            <a:ext cx="2819179" cy="830997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endParaRPr lang="ru-RU" sz="4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9552" y="4149080"/>
            <a:ext cx="8208913" cy="338554"/>
          </a:xfrm>
          <a:prstGeom prst="rect">
            <a:avLst/>
          </a:prstGeom>
          <a:ln w="38100">
            <a:noFill/>
          </a:ln>
        </p:spPr>
        <p:txBody>
          <a:bodyPr wrap="square">
            <a:spAutoFit/>
          </a:bodyPr>
          <a:lstStyle/>
          <a:p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473128" y="5157192"/>
            <a:ext cx="34176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697618" y="2242294"/>
            <a:ext cx="785813" cy="357188"/>
          </a:xfrm>
          <a:prstGeom prst="rightArrow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544077"/>
              </p:ext>
            </p:extLst>
          </p:nvPr>
        </p:nvGraphicFramePr>
        <p:xfrm>
          <a:off x="1733117" y="2075658"/>
          <a:ext cx="3348000" cy="3348000"/>
        </p:xfrm>
        <a:graphic>
          <a:graphicData uri="http://schemas.openxmlformats.org/drawingml/2006/table">
            <a:tbl>
              <a:tblPr firstRow="1" bandRow="1"/>
              <a:tblGrid>
                <a:gridCol w="11106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2130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16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116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6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</a:t>
                      </a:r>
                      <a:endParaRPr lang="ru-RU" sz="6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3" marB="4572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6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Ш</a:t>
                      </a:r>
                      <a:endParaRPr lang="ru-RU" sz="6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3" marB="45723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6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</a:t>
                      </a:r>
                      <a:endParaRPr lang="ru-RU" sz="6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3" marB="45723">
                    <a:lnL w="12700" cmpd="sng">
                      <a:solidFill>
                        <a:sysClr val="windowText" lastClr="000000"/>
                      </a:solidFill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16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6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</a:t>
                      </a:r>
                      <a:endParaRPr lang="ru-RU" sz="6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3" marB="4572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6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3" marB="45723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6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</a:t>
                      </a:r>
                      <a:endParaRPr lang="ru-RU" sz="6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3" marB="45723">
                    <a:lnL w="12700" cmpd="sng">
                      <a:solidFill>
                        <a:sysClr val="windowText" lastClr="000000"/>
                      </a:solidFill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16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6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</a:t>
                      </a:r>
                      <a:endParaRPr lang="ru-RU" sz="6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3" marB="4572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6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Ь</a:t>
                      </a:r>
                      <a:endParaRPr lang="ru-RU" sz="6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3" marB="45723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6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</a:t>
                      </a:r>
                      <a:endParaRPr lang="ru-RU" sz="6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3" marB="45723">
                    <a:lnL w="12700" cmpd="sng">
                      <a:solidFill>
                        <a:sysClr val="windowText" lastClr="000000"/>
                      </a:solidFill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1" name="Picture 9" descr="D:\Desktop\chess-knight-isolated-on-white_small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558" b="82442" l="20498" r="795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23" t="9448" r="13123" b="9448"/>
          <a:stretch>
            <a:fillRect/>
          </a:stretch>
        </p:blipFill>
        <p:spPr bwMode="auto">
          <a:xfrm>
            <a:off x="2915816" y="3346283"/>
            <a:ext cx="825974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Текст 2"/>
          <p:cNvSpPr txBox="1">
            <a:spLocks/>
          </p:cNvSpPr>
          <p:nvPr/>
        </p:nvSpPr>
        <p:spPr bwMode="auto">
          <a:xfrm>
            <a:off x="1713511" y="2060848"/>
            <a:ext cx="3362546" cy="3336779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9218" name="Picture 2" descr="https://otvet.imgsmail.ru/download/57ca8f966af784a81d451310f67ef72e_i-11336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789498"/>
            <a:ext cx="1879476" cy="1879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07692" y="1104978"/>
            <a:ext cx="76908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Прочитай ходом шахматного коня, 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называется конец партии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4130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872" y="23021"/>
            <a:ext cx="9242872" cy="68485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403112"/>
            <a:ext cx="820891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Окончание шахматной партии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420888"/>
            <a:ext cx="2819179" cy="830997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endParaRPr lang="ru-RU" sz="4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9552" y="4149080"/>
            <a:ext cx="8208913" cy="338554"/>
          </a:xfrm>
          <a:prstGeom prst="rect">
            <a:avLst/>
          </a:prstGeom>
          <a:ln w="38100">
            <a:noFill/>
          </a:ln>
        </p:spPr>
        <p:txBody>
          <a:bodyPr wrap="square">
            <a:spAutoFit/>
          </a:bodyPr>
          <a:lstStyle/>
          <a:p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473128" y="5157192"/>
            <a:ext cx="34176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75656" y="5397627"/>
            <a:ext cx="4032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ЭНДШПИЛЬ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697618" y="2242294"/>
            <a:ext cx="785813" cy="357188"/>
          </a:xfrm>
          <a:prstGeom prst="rightArrow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0203739"/>
              </p:ext>
            </p:extLst>
          </p:nvPr>
        </p:nvGraphicFramePr>
        <p:xfrm>
          <a:off x="1733117" y="2075658"/>
          <a:ext cx="3348000" cy="3348000"/>
        </p:xfrm>
        <a:graphic>
          <a:graphicData uri="http://schemas.openxmlformats.org/drawingml/2006/table">
            <a:tbl>
              <a:tblPr firstRow="1" bandRow="1"/>
              <a:tblGrid>
                <a:gridCol w="11106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2130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16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116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6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</a:t>
                      </a:r>
                      <a:endParaRPr lang="ru-RU" sz="6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3" marB="4572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6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Ш</a:t>
                      </a:r>
                      <a:endParaRPr lang="ru-RU" sz="6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3" marB="45723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6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</a:t>
                      </a:r>
                      <a:endParaRPr lang="ru-RU" sz="6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3" marB="45723">
                    <a:lnL w="12700" cmpd="sng">
                      <a:solidFill>
                        <a:sysClr val="windowText" lastClr="000000"/>
                      </a:solidFill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16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6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</a:t>
                      </a:r>
                      <a:endParaRPr lang="ru-RU" sz="6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3" marB="4572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6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3" marB="45723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6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</a:t>
                      </a:r>
                      <a:endParaRPr lang="ru-RU" sz="6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3" marB="45723">
                    <a:lnL w="12700" cmpd="sng">
                      <a:solidFill>
                        <a:sysClr val="windowText" lastClr="000000"/>
                      </a:solidFill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16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6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</a:t>
                      </a:r>
                      <a:endParaRPr lang="ru-RU" sz="6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3" marB="4572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6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Ь</a:t>
                      </a:r>
                      <a:endParaRPr lang="ru-RU" sz="6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3" marB="45723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6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</a:t>
                      </a:r>
                      <a:endParaRPr lang="ru-RU" sz="6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3" marB="45723">
                    <a:lnL w="12700" cmpd="sng">
                      <a:solidFill>
                        <a:sysClr val="windowText" lastClr="000000"/>
                      </a:solidFill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1" name="Picture 9" descr="D:\Desktop\chess-knight-isolated-on-white_small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558" b="82442" l="20498" r="795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23" t="9448" r="13123" b="9448"/>
          <a:stretch>
            <a:fillRect/>
          </a:stretch>
        </p:blipFill>
        <p:spPr bwMode="auto">
          <a:xfrm>
            <a:off x="2915816" y="3346283"/>
            <a:ext cx="825974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Текст 2"/>
          <p:cNvSpPr txBox="1">
            <a:spLocks/>
          </p:cNvSpPr>
          <p:nvPr/>
        </p:nvSpPr>
        <p:spPr bwMode="auto">
          <a:xfrm>
            <a:off x="1713511" y="2060848"/>
            <a:ext cx="3362546" cy="3336779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9218" name="Picture 2" descr="https://otvet.imgsmail.ru/download/57ca8f966af784a81d451310f67ef72e_i-11336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789498"/>
            <a:ext cx="1879476" cy="1879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07692" y="1104978"/>
            <a:ext cx="76908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Прочитай ходом шахматного коня, 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называется конец партии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0850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72" y="-15116"/>
            <a:ext cx="9166143" cy="684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260648"/>
            <a:ext cx="38884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Шифровки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07296" y="2901329"/>
            <a:ext cx="5616624" cy="1015663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6000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1183978"/>
            <a:ext cx="78211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Верните убежавшие гласные и прочтите высказывание Роберта Фишера</a:t>
            </a:r>
            <a:endParaRPr lang="ru-RU" sz="2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31640" y="2636912"/>
            <a:ext cx="6624736" cy="1938992"/>
          </a:xfrm>
          <a:prstGeom prst="rect">
            <a:avLst/>
          </a:prstGeom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 dirty="0" err="1" smtClean="0">
                <a:ln w="11430"/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Ш.хм.т</a:t>
            </a:r>
            <a:r>
              <a:rPr lang="ru-RU" sz="6000" b="1" dirty="0" smtClean="0">
                <a:ln w="11430"/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. - .т. </a:t>
            </a:r>
            <a:r>
              <a:rPr lang="ru-RU" sz="6000" b="1" dirty="0" err="1" smtClean="0">
                <a:ln w="11430"/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г.мн.ст.к</a:t>
            </a:r>
            <a:r>
              <a:rPr lang="ru-RU" sz="6000" b="1" dirty="0" smtClean="0">
                <a:ln w="11430"/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. дл.  .м..</a:t>
            </a:r>
            <a:endParaRPr lang="ru-RU" sz="6000" b="1" dirty="0">
              <a:ln w="11430"/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22" name="Picture 2" descr="D:\Desktop\13141169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7210" y="4941169"/>
            <a:ext cx="1632181" cy="12241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11284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72" y="-15116"/>
            <a:ext cx="9166143" cy="684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260648"/>
            <a:ext cx="38884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Шифровки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5575" y="4941168"/>
            <a:ext cx="61926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Шахматы – это гимнастика для ума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07296" y="2901329"/>
            <a:ext cx="5616624" cy="1015663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6000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1183978"/>
            <a:ext cx="78211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Верните убежавшие гласные и прочтите высказывание Роберта Фишера</a:t>
            </a:r>
            <a:endParaRPr lang="ru-RU" sz="2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31640" y="2636912"/>
            <a:ext cx="6624736" cy="1938992"/>
          </a:xfrm>
          <a:prstGeom prst="rect">
            <a:avLst/>
          </a:prstGeom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 dirty="0" err="1" smtClean="0">
                <a:ln w="11430"/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Ш.хм.т</a:t>
            </a:r>
            <a:r>
              <a:rPr lang="ru-RU" sz="6000" b="1" dirty="0" smtClean="0">
                <a:ln w="11430"/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. - .т. </a:t>
            </a:r>
            <a:r>
              <a:rPr lang="ru-RU" sz="6000" b="1" dirty="0" err="1" smtClean="0">
                <a:ln w="11430"/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г.мн.ст.к</a:t>
            </a:r>
            <a:r>
              <a:rPr lang="ru-RU" sz="6000" b="1" dirty="0" smtClean="0">
                <a:ln w="11430"/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. дл.  .м..</a:t>
            </a:r>
            <a:endParaRPr lang="ru-RU" sz="6000" b="1" dirty="0">
              <a:ln w="11430"/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22" name="Picture 2" descr="D:\Desktop\13141169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7210" y="4941169"/>
            <a:ext cx="1632181" cy="12241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86752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548680"/>
            <a:ext cx="748883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Расстановка фигур на шахматном поле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79712" y="1872119"/>
            <a:ext cx="583264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Приготовь всё для игры:</a:t>
            </a:r>
            <a:br>
              <a:rPr lang="ru-RU" sz="3200" b="1" dirty="0"/>
            </a:br>
            <a:r>
              <a:rPr lang="ru-RU" sz="3200" b="1" dirty="0"/>
              <a:t>По краям поставь ладьи</a:t>
            </a:r>
            <a:br>
              <a:rPr lang="ru-RU" sz="3200" b="1" dirty="0"/>
            </a:br>
            <a:r>
              <a:rPr lang="ru-RU" sz="3200" b="1" dirty="0"/>
              <a:t>Рядом конница шагает,</a:t>
            </a:r>
            <a:br>
              <a:rPr lang="ru-RU" sz="3200" b="1" dirty="0"/>
            </a:br>
            <a:r>
              <a:rPr lang="ru-RU" sz="3200" b="1" dirty="0"/>
              <a:t>Слон коней тех охраняет</a:t>
            </a:r>
            <a:r>
              <a:rPr lang="ru-RU" sz="3200" b="1" dirty="0" smtClean="0"/>
              <a:t>.</a:t>
            </a:r>
            <a:r>
              <a:rPr lang="ru-RU" sz="3200" b="1" dirty="0"/>
              <a:t> Вот осталось поля два</a:t>
            </a:r>
            <a:br>
              <a:rPr lang="ru-RU" sz="3200" b="1" dirty="0"/>
            </a:br>
            <a:r>
              <a:rPr lang="ru-RU" sz="3200" b="1" dirty="0"/>
              <a:t>Для ферзя и короля.</a:t>
            </a:r>
            <a:br>
              <a:rPr lang="ru-RU" sz="3200" b="1" dirty="0"/>
            </a:br>
            <a:r>
              <a:rPr lang="ru-RU" sz="3200" b="1" dirty="0"/>
              <a:t>Пешки – смелые натуры,</a:t>
            </a:r>
            <a:br>
              <a:rPr lang="ru-RU" sz="3200" b="1" dirty="0"/>
            </a:br>
            <a:r>
              <a:rPr lang="ru-RU" sz="3200" b="1" dirty="0"/>
              <a:t>Прикрывают все фигуры.</a:t>
            </a:r>
          </a:p>
        </p:txBody>
      </p:sp>
    </p:spTree>
    <p:extLst>
      <p:ext uri="{BB962C8B-B14F-4D97-AF65-F5344CB8AC3E}">
        <p14:creationId xmlns:p14="http://schemas.microsoft.com/office/powerpoint/2010/main" val="3870796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" y="9448"/>
            <a:ext cx="9144000" cy="684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332656"/>
            <a:ext cx="7128792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4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Городской </a:t>
            </a:r>
          </a:p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практический семинар</a:t>
            </a:r>
            <a:endParaRPr lang="ru-RU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3912" y="4356094"/>
            <a:ext cx="77298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«Игровые формы и методы работы на начальном этапе обучения </a:t>
            </a:r>
          </a:p>
          <a:p>
            <a:pPr algn="ctr"/>
            <a:r>
              <a:rPr lang="ru-RU" sz="3600" b="1" dirty="0" smtClean="0"/>
              <a:t>игре в шахматы»</a:t>
            </a:r>
            <a:endParaRPr lang="ru-RU"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https://look.com.ua/pic/201705/1440x900/look.com.ua-2111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147" y="2589116"/>
            <a:ext cx="2702744" cy="16892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58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83" y="-803914"/>
            <a:ext cx="9144000" cy="684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36797" y="404664"/>
            <a:ext cx="60436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Логические задачи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46386" y="5587080"/>
            <a:ext cx="34258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2204864"/>
            <a:ext cx="2819179" cy="830997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endParaRPr lang="ru-RU" sz="4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8853" y="1327994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Расставь буквы по цветам радуги:</a:t>
            </a:r>
            <a:endParaRPr lang="ru-RU" sz="4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539455"/>
              </p:ext>
            </p:extLst>
          </p:nvPr>
        </p:nvGraphicFramePr>
        <p:xfrm>
          <a:off x="1441897" y="2204864"/>
          <a:ext cx="6429374" cy="16042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84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1848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848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1848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1848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1848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1848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842218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rgbClr val="712B4E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01083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</a:t>
                      </a:r>
                      <a:endParaRPr lang="ru-RU" sz="40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</a:t>
                      </a:r>
                      <a:endParaRPr lang="ru-RU" sz="44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</a:t>
                      </a:r>
                      <a:endParaRPr lang="ru-RU" sz="44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</a:t>
                      </a:r>
                      <a:endParaRPr lang="ru-RU" sz="44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Ц</a:t>
                      </a:r>
                      <a:endParaRPr lang="ru-RU" sz="44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Я</a:t>
                      </a:r>
                      <a:endParaRPr lang="ru-RU" sz="44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</a:t>
                      </a:r>
                      <a:endParaRPr lang="ru-RU" sz="44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350452"/>
              </p:ext>
            </p:extLst>
          </p:nvPr>
        </p:nvGraphicFramePr>
        <p:xfrm>
          <a:off x="1382929" y="4437112"/>
          <a:ext cx="6552728" cy="17281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361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rgbClr val="712B4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/>
                      <a:endParaRPr lang="ru-RU" sz="4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endParaRPr lang="ru-RU" sz="4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endParaRPr lang="ru-RU" sz="4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endParaRPr lang="ru-RU" sz="4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endParaRPr lang="ru-RU" sz="4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endParaRPr lang="ru-RU" sz="4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endParaRPr lang="ru-RU" sz="4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3778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21213"/>
            <a:ext cx="9144000" cy="684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36797" y="404664"/>
            <a:ext cx="60436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Логические задачи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46386" y="5587080"/>
            <a:ext cx="34258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2204864"/>
            <a:ext cx="2819179" cy="830997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endParaRPr lang="ru-RU" sz="4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8853" y="1327994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Расставь буквы по цветам радуги:</a:t>
            </a:r>
            <a:endParaRPr lang="ru-RU" sz="4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9628987"/>
              </p:ext>
            </p:extLst>
          </p:nvPr>
        </p:nvGraphicFramePr>
        <p:xfrm>
          <a:off x="1441897" y="2204864"/>
          <a:ext cx="6429374" cy="16042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84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1848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848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1848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1848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1848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1848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842218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rgbClr val="712B4E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01083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</a:t>
                      </a:r>
                      <a:endParaRPr lang="ru-RU" sz="40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</a:t>
                      </a:r>
                      <a:endParaRPr lang="ru-RU" sz="44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</a:t>
                      </a:r>
                      <a:endParaRPr lang="ru-RU" sz="44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</a:t>
                      </a:r>
                      <a:endParaRPr lang="ru-RU" sz="44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Ц</a:t>
                      </a:r>
                      <a:endParaRPr lang="ru-RU" sz="44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Я</a:t>
                      </a:r>
                      <a:endParaRPr lang="ru-RU" sz="44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</a:t>
                      </a:r>
                      <a:endParaRPr lang="ru-RU" sz="44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2061128"/>
              </p:ext>
            </p:extLst>
          </p:nvPr>
        </p:nvGraphicFramePr>
        <p:xfrm>
          <a:off x="1382929" y="4437112"/>
          <a:ext cx="6552728" cy="17281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361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3" marB="45723">
                    <a:solidFill>
                      <a:srgbClr val="712B4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</a:t>
                      </a:r>
                      <a:endParaRPr lang="ru-RU" sz="4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</a:t>
                      </a:r>
                      <a:endParaRPr lang="ru-RU" sz="4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</a:t>
                      </a:r>
                      <a:endParaRPr lang="ru-RU" sz="4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</a:t>
                      </a:r>
                      <a:endParaRPr lang="ru-RU" sz="4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Ц</a:t>
                      </a:r>
                      <a:endParaRPr lang="ru-RU" sz="4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</a:t>
                      </a:r>
                      <a:endParaRPr lang="ru-RU" sz="4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Я</a:t>
                      </a:r>
                      <a:endParaRPr lang="ru-RU" sz="4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465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548680"/>
            <a:ext cx="748883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Ладья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75656" y="1872119"/>
            <a:ext cx="63367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А ладья – то тяжела.</a:t>
            </a:r>
            <a:br>
              <a:rPr lang="ru-RU" sz="3200" b="1" dirty="0"/>
            </a:br>
            <a:r>
              <a:rPr lang="ru-RU" sz="3200" b="1" dirty="0"/>
              <a:t>Раньше башнею была.</a:t>
            </a:r>
            <a:br>
              <a:rPr lang="ru-RU" sz="3200" b="1" dirty="0"/>
            </a:br>
            <a:r>
              <a:rPr lang="ru-RU" sz="3200" b="1" dirty="0"/>
              <a:t>Сверху лучник там стоит,</a:t>
            </a:r>
            <a:br>
              <a:rPr lang="ru-RU" sz="3200" b="1" dirty="0"/>
            </a:br>
            <a:r>
              <a:rPr lang="ru-RU" sz="3200" b="1" dirty="0"/>
              <a:t>Королевство сторожит.</a:t>
            </a:r>
            <a:br>
              <a:rPr lang="ru-RU" sz="3200" b="1" dirty="0"/>
            </a:br>
            <a:r>
              <a:rPr lang="ru-RU" sz="3200" b="1" dirty="0"/>
              <a:t>Ходит вдоль и поперёк.</a:t>
            </a:r>
            <a:br>
              <a:rPr lang="ru-RU" sz="3200" b="1" dirty="0"/>
            </a:br>
            <a:r>
              <a:rPr lang="ru-RU" sz="3200" b="1" dirty="0"/>
              <a:t>Шаг ладьи тяжёл и строг.</a:t>
            </a:r>
          </a:p>
        </p:txBody>
      </p:sp>
      <p:pic>
        <p:nvPicPr>
          <p:cNvPr id="4" name="Picture 2" descr="C:\Users\Наталья\Desktop\Семинар Шахматы 10-13.02.24\Шахм фигуры\Ладья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809444"/>
            <a:ext cx="1212850" cy="221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913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548680"/>
            <a:ext cx="748883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Слон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47664" y="1872119"/>
            <a:ext cx="626469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Лишь одноцветные поля</a:t>
            </a:r>
          </a:p>
          <a:p>
            <a:pPr algn="ctr"/>
            <a:r>
              <a:rPr lang="ru-RU" sz="3200" b="1" dirty="0"/>
              <a:t>Слона в походе привлекали.</a:t>
            </a:r>
          </a:p>
          <a:p>
            <a:pPr algn="ctr"/>
            <a:r>
              <a:rPr lang="ru-RU" sz="3200" b="1" dirty="0"/>
              <a:t>Он на чужого короля</a:t>
            </a:r>
          </a:p>
          <a:p>
            <a:pPr algn="ctr"/>
            <a:r>
              <a:rPr lang="ru-RU" sz="3200" b="1" dirty="0"/>
              <a:t>Нацелен по диагонали</a:t>
            </a:r>
            <a:r>
              <a:rPr lang="ru-RU" sz="3200" b="1" dirty="0" smtClean="0"/>
              <a:t>.</a:t>
            </a:r>
          </a:p>
          <a:p>
            <a:pPr algn="ctr"/>
            <a:endParaRPr lang="ru-RU" sz="3200" b="1" dirty="0"/>
          </a:p>
          <a:p>
            <a:pPr algn="ctr"/>
            <a:endParaRPr lang="ru-RU" sz="3200" b="1" dirty="0" smtClean="0"/>
          </a:p>
          <a:p>
            <a:pPr algn="ctr"/>
            <a:endParaRPr lang="ru-RU" sz="3200" b="1" dirty="0"/>
          </a:p>
          <a:p>
            <a:pPr algn="ctr"/>
            <a:endParaRPr lang="ru-RU" sz="3200" b="1" dirty="0" smtClean="0"/>
          </a:p>
        </p:txBody>
      </p:sp>
      <p:pic>
        <p:nvPicPr>
          <p:cNvPr id="2050" name="Picture 2" descr="C:\Users\Наталья\Desktop\Семинар Шахматы 10-13.02.24\Шахм фигуры\Слон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566" y="3424276"/>
            <a:ext cx="1212850" cy="274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232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cdomainpictures.net/pictures/70000/nahled/checkerboard-frame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3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548680"/>
            <a:ext cx="748883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Ферзь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872119"/>
            <a:ext cx="770485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Представляю вам ферзя </a:t>
            </a:r>
            <a:r>
              <a:rPr lang="ru-RU" sz="2800" b="1" dirty="0" smtClean="0"/>
              <a:t>–</a:t>
            </a:r>
            <a:br>
              <a:rPr lang="ru-RU" sz="2800" b="1" dirty="0" smtClean="0"/>
            </a:br>
            <a:r>
              <a:rPr lang="ru-RU" sz="2800" b="1" dirty="0" smtClean="0"/>
              <a:t>Он </a:t>
            </a:r>
            <a:r>
              <a:rPr lang="ru-RU" sz="2800" b="1" dirty="0"/>
              <a:t>помощник </a:t>
            </a:r>
            <a:r>
              <a:rPr lang="ru-RU" sz="2800" b="1" dirty="0" smtClean="0"/>
              <a:t>короля. У </a:t>
            </a:r>
            <a:r>
              <a:rPr lang="ru-RU" sz="2800" b="1" dirty="0"/>
              <a:t>него своя игра:</a:t>
            </a:r>
            <a:br>
              <a:rPr lang="ru-RU" sz="2800" b="1" dirty="0"/>
            </a:br>
            <a:r>
              <a:rPr lang="ru-RU" sz="2800" b="1" dirty="0"/>
              <a:t>Под контролем вся доска.</a:t>
            </a:r>
          </a:p>
          <a:p>
            <a:r>
              <a:rPr lang="ru-RU" sz="2800" b="1" dirty="0"/>
              <a:t>Ферзь может ходить, </a:t>
            </a:r>
            <a:endParaRPr lang="ru-RU" sz="2800" b="1" dirty="0" smtClean="0"/>
          </a:p>
          <a:p>
            <a:r>
              <a:rPr lang="ru-RU" sz="2800" b="1" u="sng" dirty="0" smtClean="0"/>
              <a:t>как </a:t>
            </a:r>
            <a:r>
              <a:rPr lang="ru-RU" sz="2800" b="1" u="sng" dirty="0"/>
              <a:t>ладья и как </a:t>
            </a:r>
            <a:r>
              <a:rPr lang="ru-RU" sz="2800" b="1" u="sng" dirty="0" smtClean="0"/>
              <a:t>слон-</a:t>
            </a:r>
            <a:endParaRPr lang="ru-RU" sz="2800" b="1" u="sng" dirty="0"/>
          </a:p>
          <a:p>
            <a:r>
              <a:rPr lang="ru-RU" sz="2800" b="1" dirty="0"/>
              <a:t>И прямо и наискосок.</a:t>
            </a:r>
          </a:p>
          <a:p>
            <a:r>
              <a:rPr lang="ru-RU" sz="2800" b="1" dirty="0"/>
              <a:t>Направо, налево, вперед и назад…</a:t>
            </a:r>
          </a:p>
          <a:p>
            <a:r>
              <a:rPr lang="ru-RU" sz="2800" b="1" dirty="0"/>
              <a:t>А бьёт он и вдаль и в упор.</a:t>
            </a:r>
          </a:p>
          <a:p>
            <a:r>
              <a:rPr lang="ru-RU" sz="2800" b="1" dirty="0"/>
              <a:t>И кажется, будто ферзю тесноват</a:t>
            </a:r>
          </a:p>
          <a:p>
            <a:r>
              <a:rPr lang="ru-RU" sz="2800" b="1" dirty="0"/>
              <a:t>доски чёрно-белой простор.</a:t>
            </a:r>
          </a:p>
        </p:txBody>
      </p:sp>
      <p:pic>
        <p:nvPicPr>
          <p:cNvPr id="3074" name="Picture 2" descr="C:\Users\Наталья\Desktop\Семинар Шахматы 10-13.02.24\Шахм фигуры\ферзь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508" y="2996952"/>
            <a:ext cx="1466850" cy="314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46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918</TotalTime>
  <Words>412</Words>
  <Application>Microsoft Office PowerPoint</Application>
  <PresentationFormat>Экран (4:3)</PresentationFormat>
  <Paragraphs>146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«Шахматная</vt:lpstr>
      <vt:lpstr>Защищаем Короля</vt:lpstr>
      <vt:lpstr>Шахматная прогулка</vt:lpstr>
      <vt:lpstr>Зарядка для пешек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Наталья</cp:lastModifiedBy>
  <cp:revision>77</cp:revision>
  <dcterms:created xsi:type="dcterms:W3CDTF">2017-12-04T15:53:38Z</dcterms:created>
  <dcterms:modified xsi:type="dcterms:W3CDTF">2025-01-30T12:55:24Z</dcterms:modified>
</cp:coreProperties>
</file>